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9" r:id="rId3"/>
    <p:sldId id="282" r:id="rId4"/>
    <p:sldId id="260" r:id="rId5"/>
    <p:sldId id="275" r:id="rId6"/>
    <p:sldId id="276" r:id="rId7"/>
    <p:sldId id="277" r:id="rId8"/>
    <p:sldId id="272" r:id="rId9"/>
    <p:sldId id="273" r:id="rId10"/>
    <p:sldId id="274" r:id="rId11"/>
    <p:sldId id="262" r:id="rId12"/>
    <p:sldId id="283" r:id="rId13"/>
    <p:sldId id="263" r:id="rId14"/>
    <p:sldId id="264" r:id="rId15"/>
    <p:sldId id="278" r:id="rId16"/>
    <p:sldId id="279" r:id="rId17"/>
    <p:sldId id="266" r:id="rId18"/>
    <p:sldId id="281" r:id="rId19"/>
    <p:sldId id="268" r:id="rId20"/>
    <p:sldId id="269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3603" y="461594"/>
            <a:ext cx="279679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839" y="2990215"/>
            <a:ext cx="7731759" cy="34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4916" y="316484"/>
            <a:ext cx="209416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453" y="1388745"/>
            <a:ext cx="72210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38200"/>
            <a:ext cx="8458200" cy="604716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394335" algn="ctr">
              <a:lnSpc>
                <a:spcPts val="9310"/>
              </a:lnSpc>
              <a:spcBef>
                <a:spcPts val="655"/>
              </a:spcBef>
            </a:pPr>
            <a:r>
              <a:rPr lang="en-US" sz="5400" dirty="0" smtClean="0">
                <a:latin typeface="Berlin Sans FB Demi"/>
                <a:cs typeface="Berlin Sans FB Demi"/>
              </a:rPr>
              <a:t>LECTURE # 02</a:t>
            </a:r>
            <a:r>
              <a:rPr lang="en-US" sz="8000" dirty="0" smtClean="0">
                <a:latin typeface="Berlin Sans FB Demi"/>
                <a:cs typeface="Berlin Sans FB Demi"/>
              </a:rPr>
              <a:t/>
            </a:r>
            <a:br>
              <a:rPr lang="en-US" sz="8000" dirty="0" smtClean="0">
                <a:latin typeface="Berlin Sans FB Demi"/>
                <a:cs typeface="Berlin Sans FB Demi"/>
              </a:rPr>
            </a:br>
            <a:r>
              <a:rPr lang="en-US" sz="8000" dirty="0" smtClean="0">
                <a:latin typeface="Berlin Sans FB Demi"/>
                <a:cs typeface="Berlin Sans FB Demi"/>
              </a:rPr>
              <a:t/>
            </a:r>
            <a:br>
              <a:rPr lang="en-US" sz="8000" dirty="0" smtClean="0">
                <a:latin typeface="Berlin Sans FB Demi"/>
                <a:cs typeface="Berlin Sans FB Demi"/>
              </a:rPr>
            </a:br>
            <a:r>
              <a:rPr lang="en-US" sz="8000" dirty="0" smtClean="0">
                <a:latin typeface="Berlin Sans FB Demi"/>
                <a:cs typeface="Berlin Sans FB Demi"/>
              </a:rPr>
              <a:t/>
            </a:r>
            <a:br>
              <a:rPr lang="en-US" sz="8000" dirty="0" smtClean="0">
                <a:latin typeface="Berlin Sans FB Demi"/>
                <a:cs typeface="Berlin Sans FB Demi"/>
              </a:rPr>
            </a:br>
            <a:r>
              <a:rPr sz="5400" dirty="0" smtClean="0">
                <a:latin typeface="Berlin Sans FB Demi"/>
                <a:cs typeface="Berlin Sans FB Demi"/>
              </a:rPr>
              <a:t>ELEMENTS </a:t>
            </a:r>
            <a:r>
              <a:rPr sz="5400" dirty="0">
                <a:latin typeface="Berlin Sans FB Demi"/>
                <a:cs typeface="Berlin Sans FB Demi"/>
              </a:rPr>
              <a:t>OF  URBAN</a:t>
            </a:r>
            <a:r>
              <a:rPr sz="5400" spc="-85" dirty="0">
                <a:latin typeface="Berlin Sans FB Demi"/>
                <a:cs typeface="Berlin Sans FB Demi"/>
              </a:rPr>
              <a:t> </a:t>
            </a:r>
            <a:r>
              <a:rPr sz="5400" dirty="0">
                <a:latin typeface="Berlin Sans FB Demi"/>
                <a:cs typeface="Berlin Sans FB Demi"/>
              </a:rPr>
              <a:t>DESIGN</a:t>
            </a:r>
            <a:endParaRPr sz="8000" dirty="0"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322" y="461594"/>
            <a:ext cx="405307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PUBLIC</a:t>
            </a:r>
            <a:r>
              <a:rPr spc="-75" dirty="0"/>
              <a:t> </a:t>
            </a:r>
            <a:r>
              <a:rPr spc="-75" dirty="0" smtClean="0"/>
              <a:t>SPACE</a:t>
            </a:r>
            <a:r>
              <a:rPr lang="en-US" spc="-75" dirty="0" smtClean="0"/>
              <a:t>S</a:t>
            </a:r>
            <a:endParaRPr spc="-75" dirty="0"/>
          </a:p>
        </p:txBody>
      </p:sp>
      <p:sp>
        <p:nvSpPr>
          <p:cNvPr id="3" name="object 3"/>
          <p:cNvSpPr txBox="1"/>
          <p:nvPr/>
        </p:nvSpPr>
        <p:spPr>
          <a:xfrm>
            <a:off x="878839" y="1607565"/>
            <a:ext cx="7730490" cy="44710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0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sz="3200" dirty="0">
                <a:latin typeface="Calibri" pitchFamily="34" charset="0"/>
                <a:cs typeface="Calibri" pitchFamily="34" charset="0"/>
              </a:rPr>
              <a:t>Great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public spaces are </a:t>
            </a:r>
            <a:r>
              <a:rPr sz="3200" dirty="0">
                <a:latin typeface="Calibri" pitchFamily="34" charset="0"/>
                <a:cs typeface="Calibri" pitchFamily="34" charset="0"/>
              </a:rPr>
              <a:t>the living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room  </a:t>
            </a:r>
            <a:r>
              <a:rPr sz="3200" dirty="0">
                <a:latin typeface="Calibri" pitchFamily="34" charset="0"/>
                <a:cs typeface="Calibri" pitchFamily="34" charset="0"/>
              </a:rPr>
              <a:t>of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city </a:t>
            </a:r>
            <a:r>
              <a:rPr sz="3200" dirty="0">
                <a:latin typeface="Calibri" pitchFamily="34" charset="0"/>
                <a:cs typeface="Calibri" pitchFamily="34" charset="0"/>
              </a:rPr>
              <a:t>- the place where </a:t>
            </a:r>
            <a:r>
              <a:rPr sz="3200" spc="-10" dirty="0">
                <a:latin typeface="Calibri" pitchFamily="34" charset="0"/>
                <a:cs typeface="Calibri" pitchFamily="34" charset="0"/>
              </a:rPr>
              <a:t>people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come  </a:t>
            </a:r>
            <a:r>
              <a:rPr sz="3200" dirty="0">
                <a:latin typeface="Calibri" pitchFamily="34" charset="0"/>
                <a:cs typeface="Calibri" pitchFamily="34" charset="0"/>
              </a:rPr>
              <a:t>together to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enjoy </a:t>
            </a:r>
            <a:r>
              <a:rPr sz="3200" dirty="0">
                <a:latin typeface="Calibri" pitchFamily="34" charset="0"/>
                <a:cs typeface="Calibri" pitchFamily="34" charset="0"/>
              </a:rPr>
              <a:t>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city and each  </a:t>
            </a:r>
            <a:r>
              <a:rPr sz="3200" spc="-30" dirty="0" smtClean="0">
                <a:latin typeface="Calibri" pitchFamily="34" charset="0"/>
                <a:cs typeface="Calibri" pitchFamily="34" charset="0"/>
              </a:rPr>
              <a:t>other.</a:t>
            </a:r>
            <a:endParaRPr lang="en-US" sz="3200" spc="-30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57150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sz="3200" dirty="0" smtClean="0">
                <a:latin typeface="Calibri" pitchFamily="34" charset="0"/>
                <a:cs typeface="Calibri" pitchFamily="34" charset="0"/>
              </a:rPr>
              <a:t>Public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spaces </a:t>
            </a:r>
            <a:r>
              <a:rPr sz="3200" spc="-10" dirty="0">
                <a:latin typeface="Calibri" pitchFamily="34" charset="0"/>
                <a:cs typeface="Calibri" pitchFamily="34" charset="0"/>
              </a:rPr>
              <a:t>make </a:t>
            </a:r>
            <a:r>
              <a:rPr sz="3200" dirty="0">
                <a:latin typeface="Calibri" pitchFamily="34" charset="0"/>
                <a:cs typeface="Calibri" pitchFamily="34" charset="0"/>
              </a:rPr>
              <a:t>high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quality </a:t>
            </a:r>
            <a:r>
              <a:rPr sz="3200" dirty="0">
                <a:latin typeface="Calibri" pitchFamily="34" charset="0"/>
                <a:cs typeface="Calibri" pitchFamily="34" charset="0"/>
              </a:rPr>
              <a:t>life 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in </a:t>
            </a:r>
            <a:r>
              <a:rPr sz="3200" dirty="0">
                <a:latin typeface="Calibri" pitchFamily="34" charset="0"/>
                <a:cs typeface="Calibri" pitchFamily="34" charset="0"/>
              </a:rPr>
              <a:t>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city </a:t>
            </a:r>
            <a:r>
              <a:rPr sz="3200" spc="-10" dirty="0">
                <a:latin typeface="Calibri" pitchFamily="34" charset="0"/>
                <a:cs typeface="Calibri" pitchFamily="34" charset="0"/>
              </a:rPr>
              <a:t>possible </a:t>
            </a:r>
            <a:r>
              <a:rPr sz="3200" dirty="0">
                <a:latin typeface="Calibri" pitchFamily="34" charset="0"/>
                <a:cs typeface="Calibri" pitchFamily="34" charset="0"/>
              </a:rPr>
              <a:t>- they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form </a:t>
            </a:r>
            <a:r>
              <a:rPr sz="3200" dirty="0">
                <a:latin typeface="Calibri" pitchFamily="34" charset="0"/>
                <a:cs typeface="Calibri" pitchFamily="34" charset="0"/>
              </a:rPr>
              <a:t>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stage and  </a:t>
            </a:r>
            <a:r>
              <a:rPr sz="3200" dirty="0">
                <a:latin typeface="Calibri" pitchFamily="34" charset="0"/>
                <a:cs typeface="Calibri" pitchFamily="34" charset="0"/>
              </a:rPr>
              <a:t>backdrop to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drama </a:t>
            </a:r>
            <a:r>
              <a:rPr sz="3200" spc="5" dirty="0">
                <a:latin typeface="Calibri" pitchFamily="34" charset="0"/>
                <a:cs typeface="Calibri" pitchFamily="34" charset="0"/>
              </a:rPr>
              <a:t>of </a:t>
            </a:r>
            <a:r>
              <a:rPr sz="3200" dirty="0">
                <a:latin typeface="Calibri" pitchFamily="34" charset="0"/>
                <a:cs typeface="Calibri" pitchFamily="34" charset="0"/>
              </a:rPr>
              <a:t>life. 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57150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sz="3200" dirty="0" smtClean="0">
                <a:latin typeface="Calibri" pitchFamily="34" charset="0"/>
                <a:cs typeface="Calibri" pitchFamily="34" charset="0"/>
              </a:rPr>
              <a:t>Public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spaces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range </a:t>
            </a:r>
            <a:r>
              <a:rPr sz="3200" dirty="0">
                <a:latin typeface="Calibri" pitchFamily="34" charset="0"/>
                <a:cs typeface="Calibri" pitchFamily="34" charset="0"/>
              </a:rPr>
              <a:t>from grand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central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plazas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and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squares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, </a:t>
            </a:r>
            <a:r>
              <a:rPr sz="3200" dirty="0">
                <a:latin typeface="Calibri" pitchFamily="34" charset="0"/>
                <a:cs typeface="Calibri" pitchFamily="34" charset="0"/>
              </a:rPr>
              <a:t>to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small,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 smtClean="0">
                <a:latin typeface="Calibri" pitchFamily="34" charset="0"/>
                <a:cs typeface="Calibri" pitchFamily="34" charset="0"/>
              </a:rPr>
              <a:t>local </a:t>
            </a:r>
            <a:r>
              <a:rPr sz="3200" dirty="0">
                <a:latin typeface="Calibri" pitchFamily="34" charset="0"/>
                <a:cs typeface="Calibri" pitchFamily="34" charset="0"/>
              </a:rPr>
              <a:t>neighborhood</a:t>
            </a:r>
            <a:r>
              <a:rPr sz="3200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parks.</a:t>
            </a:r>
            <a:endParaRPr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8648" y="1295400"/>
            <a:ext cx="8228152" cy="49045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400" b="1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Plaza</a:t>
            </a:r>
            <a:r>
              <a:rPr lang="en-US" sz="2400" b="1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sz="2400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plaza </a:t>
            </a:r>
            <a:r>
              <a:rPr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an open urban  public space, or </a:t>
            </a:r>
            <a:r>
              <a:rPr sz="2400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gathering 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pace </a:t>
            </a:r>
            <a:r>
              <a:rPr sz="24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such as </a:t>
            </a:r>
            <a:r>
              <a:rPr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city</a:t>
            </a:r>
            <a:r>
              <a:rPr sz="2400" spc="-5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square</a:t>
            </a:r>
            <a:r>
              <a:rPr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spc="-5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algn="just">
              <a:spcBef>
                <a:spcPts val="105"/>
              </a:spcBef>
            </a:pPr>
            <a:r>
              <a:rPr lang="en-US" sz="2400" b="1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Green Areas –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These are the protected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areas of  undeveloped</a:t>
            </a:r>
            <a:r>
              <a:rPr lang="en-US" sz="2400" spc="-2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landscape.</a:t>
            </a:r>
          </a:p>
          <a:p>
            <a:pPr marL="12700" algn="just">
              <a:spcBef>
                <a:spcPts val="105"/>
              </a:spcBef>
            </a:pPr>
            <a:r>
              <a:rPr lang="en-US" sz="2400" b="1" spc="-1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Play </a:t>
            </a:r>
            <a:r>
              <a:rPr lang="en-US" sz="2400" b="1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Grounds –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play</a:t>
            </a:r>
            <a:r>
              <a:rPr lang="en-US" sz="2400" spc="-8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grounds  is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outdoor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area provided  for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children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spc="-1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play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on,  especially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school or  public</a:t>
            </a:r>
            <a:r>
              <a:rPr lang="en-US" sz="2400" spc="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park.</a:t>
            </a:r>
          </a:p>
          <a:p>
            <a:pPr marL="12700" algn="just">
              <a:spcBef>
                <a:spcPts val="105"/>
              </a:spcBef>
            </a:pPr>
            <a:r>
              <a:rPr lang="en-US" sz="2400" b="1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Parks –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park is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large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public  green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area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 a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town,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used </a:t>
            </a:r>
            <a:r>
              <a:rPr lang="en-US" sz="2400" spc="-1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en-US" sz="2400" spc="-2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recreation.</a:t>
            </a:r>
          </a:p>
          <a:p>
            <a:pPr marL="12700" algn="just">
              <a:spcBef>
                <a:spcPts val="105"/>
              </a:spcBef>
            </a:pPr>
            <a:r>
              <a:rPr lang="en-US" sz="2400" b="1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Square –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square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a 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plane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figure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2400" spc="-1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four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equal </a:t>
            </a:r>
            <a:r>
              <a:rPr lang="en-US" sz="2400" spc="-1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straight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sides  and </a:t>
            </a:r>
            <a:r>
              <a:rPr lang="en-US" sz="2400" spc="-1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four </a:t>
            </a:r>
            <a:r>
              <a:rPr lang="en-US" sz="2400" spc="-5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right</a:t>
            </a:r>
            <a:r>
              <a:rPr lang="en-US" sz="2400" spc="-7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angles.</a:t>
            </a:r>
          </a:p>
          <a:p>
            <a:pPr marL="12700" algn="just">
              <a:spcBef>
                <a:spcPts val="105"/>
              </a:spcBef>
            </a:pP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algn="just">
              <a:spcBef>
                <a:spcPts val="105"/>
              </a:spcBef>
            </a:pP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algn="just">
              <a:spcBef>
                <a:spcPts val="105"/>
              </a:spcBef>
            </a:pPr>
            <a:endParaRPr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971800" y="228600"/>
            <a:ext cx="405307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5" dirty="0"/>
              <a:t>PUBLIC</a:t>
            </a:r>
            <a:r>
              <a:rPr sz="4400" u="none" spc="-75" dirty="0"/>
              <a:t> </a:t>
            </a:r>
            <a:r>
              <a:rPr sz="4400" u="none" spc="-75" dirty="0" smtClean="0"/>
              <a:t>SPACE</a:t>
            </a:r>
            <a:r>
              <a:rPr lang="en-US" sz="4400" u="none" spc="-75" dirty="0" smtClean="0"/>
              <a:t>S</a:t>
            </a:r>
            <a:endParaRPr sz="4400" u="none" spc="-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65548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0"/>
          <p:cNvSpPr/>
          <p:nvPr/>
        </p:nvSpPr>
        <p:spPr>
          <a:xfrm>
            <a:off x="0" y="3200400"/>
            <a:ext cx="46482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11"/>
          <p:cNvSpPr/>
          <p:nvPr/>
        </p:nvSpPr>
        <p:spPr>
          <a:xfrm>
            <a:off x="4648200" y="3200400"/>
            <a:ext cx="44958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12"/>
          <p:cNvSpPr/>
          <p:nvPr/>
        </p:nvSpPr>
        <p:spPr>
          <a:xfrm>
            <a:off x="4724400" y="0"/>
            <a:ext cx="44196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2829" y="461594"/>
            <a:ext cx="1962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S</a:t>
            </a:r>
            <a:r>
              <a:rPr spc="-5" dirty="0"/>
              <a:t>TREETS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1563370"/>
            <a:ext cx="7730490" cy="39267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571500" algn="just">
              <a:lnSpc>
                <a:spcPct val="90000"/>
              </a:lnSpc>
              <a:spcBef>
                <a:spcPts val="459"/>
              </a:spcBef>
              <a:buFont typeface="Wingdings" pitchFamily="2" charset="2"/>
              <a:buChar char="Ø"/>
            </a:pPr>
            <a:r>
              <a:rPr sz="3000" dirty="0">
                <a:latin typeface="Calibri" pitchFamily="34" charset="0"/>
                <a:cs typeface="Calibri" pitchFamily="34" charset="0"/>
              </a:rPr>
              <a:t>Streets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are </a:t>
            </a:r>
            <a:r>
              <a:rPr sz="3000" dirty="0">
                <a:latin typeface="Calibri" pitchFamily="34" charset="0"/>
                <a:cs typeface="Calibri" pitchFamily="34" charset="0"/>
              </a:rPr>
              <a:t>the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connections </a:t>
            </a:r>
            <a:r>
              <a:rPr sz="3000" dirty="0">
                <a:latin typeface="Calibri" pitchFamily="34" charset="0"/>
                <a:cs typeface="Calibri" pitchFamily="34" charset="0"/>
              </a:rPr>
              <a:t>between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spaces </a:t>
            </a:r>
            <a:r>
              <a:rPr sz="3000" dirty="0">
                <a:latin typeface="Calibri" pitchFamily="34" charset="0"/>
                <a:cs typeface="Calibri" pitchFamily="34" charset="0"/>
              </a:rPr>
              <a:t>and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places, </a:t>
            </a:r>
            <a:r>
              <a:rPr sz="3000" dirty="0">
                <a:latin typeface="Calibri" pitchFamily="34" charset="0"/>
                <a:cs typeface="Calibri" pitchFamily="34" charset="0"/>
              </a:rPr>
              <a:t>as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well </a:t>
            </a:r>
            <a:r>
              <a:rPr sz="3000" spc="5" dirty="0">
                <a:latin typeface="Calibri" pitchFamily="34" charset="0"/>
                <a:cs typeface="Calibri" pitchFamily="34" charset="0"/>
              </a:rPr>
              <a:t>as </a:t>
            </a:r>
            <a:r>
              <a:rPr sz="3000" dirty="0">
                <a:latin typeface="Calibri" pitchFamily="34" charset="0"/>
                <a:cs typeface="Calibri" pitchFamily="34" charset="0"/>
              </a:rPr>
              <a:t>being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spaces  </a:t>
            </a:r>
            <a:r>
              <a:rPr sz="3000" spc="-5" dirty="0" smtClean="0">
                <a:latin typeface="Calibri" pitchFamily="34" charset="0"/>
                <a:cs typeface="Calibri" pitchFamily="34" charset="0"/>
              </a:rPr>
              <a:t>themselves.</a:t>
            </a:r>
            <a:endParaRPr lang="en-US" sz="3000" spc="-5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571500" algn="just">
              <a:lnSpc>
                <a:spcPct val="90000"/>
              </a:lnSpc>
              <a:spcBef>
                <a:spcPts val="459"/>
              </a:spcBef>
              <a:buFont typeface="Wingdings" pitchFamily="2" charset="2"/>
              <a:buChar char="Ø"/>
            </a:pPr>
            <a:r>
              <a:rPr sz="300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are defined </a:t>
            </a:r>
            <a:r>
              <a:rPr sz="3000" dirty="0">
                <a:latin typeface="Calibri" pitchFamily="34" charset="0"/>
                <a:cs typeface="Calibri" pitchFamily="34" charset="0"/>
              </a:rPr>
              <a:t>by their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physical  dimension and character </a:t>
            </a:r>
            <a:r>
              <a:rPr sz="3000" dirty="0">
                <a:latin typeface="Calibri" pitchFamily="34" charset="0"/>
                <a:cs typeface="Calibri" pitchFamily="34" charset="0"/>
              </a:rPr>
              <a:t>as well as the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size, scale, and character </a:t>
            </a:r>
            <a:r>
              <a:rPr sz="3000" dirty="0">
                <a:latin typeface="Calibri" pitchFamily="34" charset="0"/>
                <a:cs typeface="Calibri" pitchFamily="34" charset="0"/>
              </a:rPr>
              <a:t>of the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buildings </a:t>
            </a:r>
            <a:r>
              <a:rPr sz="3000" dirty="0">
                <a:latin typeface="Calibri" pitchFamily="34" charset="0"/>
                <a:cs typeface="Calibri" pitchFamily="34" charset="0"/>
              </a:rPr>
              <a:t>that  line them</a:t>
            </a:r>
            <a:r>
              <a:rPr sz="3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571500" algn="just">
              <a:lnSpc>
                <a:spcPct val="90000"/>
              </a:lnSpc>
              <a:spcBef>
                <a:spcPts val="459"/>
              </a:spcBef>
              <a:buFont typeface="Wingdings" pitchFamily="2" charset="2"/>
              <a:buChar char="Ø"/>
            </a:pPr>
            <a:r>
              <a:rPr sz="3000" dirty="0" smtClean="0">
                <a:latin typeface="Calibri" pitchFamily="34" charset="0"/>
                <a:cs typeface="Calibri" pitchFamily="34" charset="0"/>
              </a:rPr>
              <a:t>Streets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range from </a:t>
            </a:r>
            <a:r>
              <a:rPr sz="3000" dirty="0">
                <a:latin typeface="Calibri" pitchFamily="34" charset="0"/>
                <a:cs typeface="Calibri" pitchFamily="34" charset="0"/>
              </a:rPr>
              <a:t>grand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avenues </a:t>
            </a:r>
            <a:r>
              <a:rPr sz="3000" dirty="0" smtClean="0">
                <a:latin typeface="Calibri" pitchFamily="34" charset="0"/>
                <a:cs typeface="Calibri" pitchFamily="34" charset="0"/>
              </a:rPr>
              <a:t>to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small, intimate </a:t>
            </a:r>
            <a:r>
              <a:rPr sz="3000" dirty="0">
                <a:latin typeface="Calibri" pitchFamily="34" charset="0"/>
                <a:cs typeface="Calibri" pitchFamily="34" charset="0"/>
              </a:rPr>
              <a:t>pedestrian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streets. </a:t>
            </a:r>
            <a:r>
              <a:rPr sz="3000" spc="-10" dirty="0">
                <a:latin typeface="Calibri" pitchFamily="34" charset="0"/>
                <a:cs typeface="Calibri" pitchFamily="34" charset="0"/>
              </a:rPr>
              <a:t>The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pattern </a:t>
            </a:r>
            <a:r>
              <a:rPr sz="30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sz="3000" dirty="0">
                <a:latin typeface="Calibri" pitchFamily="34" charset="0"/>
                <a:cs typeface="Calibri" pitchFamily="34" charset="0"/>
              </a:rPr>
              <a:t>the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street network is </a:t>
            </a:r>
            <a:r>
              <a:rPr sz="3000" dirty="0">
                <a:latin typeface="Calibri" pitchFamily="34" charset="0"/>
                <a:cs typeface="Calibri" pitchFamily="34" charset="0"/>
              </a:rPr>
              <a:t>part of what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defines </a:t>
            </a:r>
            <a:r>
              <a:rPr sz="3000" dirty="0">
                <a:latin typeface="Calibri" pitchFamily="34" charset="0"/>
                <a:cs typeface="Calibri" pitchFamily="34" charset="0"/>
              </a:rPr>
              <a:t>a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city and what makes each city</a:t>
            </a:r>
            <a:r>
              <a:rPr sz="3000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unique.</a:t>
            </a:r>
            <a:endParaRPr sz="3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286" y="1266191"/>
            <a:ext cx="1772126" cy="623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latin typeface="Calibri"/>
                <a:cs typeface="Calibri"/>
              </a:rPr>
              <a:t>Highway</a:t>
            </a:r>
            <a:r>
              <a:rPr lang="en-US" sz="2000" b="1" spc="-10" dirty="0" smtClean="0">
                <a:latin typeface="Calibri"/>
                <a:cs typeface="Calibri"/>
              </a:rPr>
              <a:t> –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main road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especially  one </a:t>
            </a:r>
            <a:r>
              <a:rPr sz="2000" spc="-10" dirty="0">
                <a:latin typeface="Calibri"/>
                <a:cs typeface="Calibri"/>
              </a:rPr>
              <a:t>connecting </a:t>
            </a:r>
            <a:r>
              <a:rPr sz="2000" spc="-5" dirty="0">
                <a:latin typeface="Calibri"/>
                <a:cs typeface="Calibri"/>
              </a:rPr>
              <a:t>major  </a:t>
            </a:r>
            <a:r>
              <a:rPr sz="2000" spc="-10" dirty="0">
                <a:latin typeface="Calibri"/>
                <a:cs typeface="Calibri"/>
              </a:rPr>
              <a:t>towns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cities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endParaRPr lang="en-US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 smtClean="0">
                <a:cs typeface="Calibri"/>
              </a:rPr>
              <a:t>Collector/</a:t>
            </a:r>
            <a:r>
              <a:rPr lang="en-US" sz="2000" b="1" spc="-100" dirty="0" smtClean="0">
                <a:cs typeface="Calibri"/>
              </a:rPr>
              <a:t> </a:t>
            </a:r>
            <a:r>
              <a:rPr lang="en-US" sz="2000" b="1" spc="-5" dirty="0" smtClean="0">
                <a:cs typeface="Calibri"/>
              </a:rPr>
              <a:t>Distributor –</a:t>
            </a:r>
            <a:r>
              <a:rPr lang="en-US" sz="2000" spc="-5" dirty="0" smtClean="0">
                <a:cs typeface="Calibri"/>
              </a:rPr>
              <a:t> It is </a:t>
            </a:r>
            <a:r>
              <a:rPr lang="en-US" sz="2000" dirty="0" smtClean="0">
                <a:cs typeface="Calibri"/>
              </a:rPr>
              <a:t>a  </a:t>
            </a:r>
            <a:r>
              <a:rPr lang="en-US" sz="2000" b="1" spc="-10" dirty="0" smtClean="0">
                <a:cs typeface="Calibri"/>
              </a:rPr>
              <a:t>low-to-moderate-  </a:t>
            </a:r>
            <a:r>
              <a:rPr lang="en-US" sz="2000" b="1" spc="-5" dirty="0" smtClean="0">
                <a:cs typeface="Calibri"/>
              </a:rPr>
              <a:t>capacity </a:t>
            </a:r>
            <a:r>
              <a:rPr lang="en-US" sz="2000" spc="-10" dirty="0" smtClean="0">
                <a:cs typeface="Calibri"/>
              </a:rPr>
              <a:t>road </a:t>
            </a:r>
            <a:r>
              <a:rPr lang="en-US" sz="2000" spc="-5" dirty="0" smtClean="0">
                <a:cs typeface="Calibri"/>
              </a:rPr>
              <a:t>which  serves </a:t>
            </a:r>
            <a:r>
              <a:rPr lang="en-US" sz="2000" spc="-10" dirty="0" smtClean="0">
                <a:cs typeface="Calibri"/>
              </a:rPr>
              <a:t>to move </a:t>
            </a:r>
            <a:r>
              <a:rPr lang="en-US" sz="2000" spc="-15" dirty="0" smtClean="0">
                <a:cs typeface="Calibri"/>
              </a:rPr>
              <a:t>traffic  </a:t>
            </a:r>
            <a:r>
              <a:rPr lang="en-US" sz="2000" spc="-10" dirty="0" smtClean="0">
                <a:cs typeface="Calibri"/>
              </a:rPr>
              <a:t>from </a:t>
            </a:r>
            <a:r>
              <a:rPr lang="en-US" sz="2000" spc="-5" dirty="0" smtClean="0">
                <a:cs typeface="Calibri"/>
              </a:rPr>
              <a:t>local </a:t>
            </a:r>
            <a:r>
              <a:rPr lang="en-US" sz="2000" spc="-10" dirty="0" smtClean="0">
                <a:cs typeface="Calibri"/>
              </a:rPr>
              <a:t>streets to  </a:t>
            </a:r>
            <a:r>
              <a:rPr lang="en-US" sz="2000" spc="-5" dirty="0" smtClean="0">
                <a:cs typeface="Calibri"/>
              </a:rPr>
              <a:t>arterial</a:t>
            </a:r>
            <a:r>
              <a:rPr lang="en-US" sz="2000" spc="5" dirty="0" smtClean="0">
                <a:cs typeface="Calibri"/>
              </a:rPr>
              <a:t> </a:t>
            </a:r>
            <a:r>
              <a:rPr lang="en-US" sz="2000" spc="-10" dirty="0" smtClean="0">
                <a:cs typeface="Calibri"/>
              </a:rPr>
              <a:t>roads.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8267" y="1184146"/>
            <a:ext cx="2197988" cy="2244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3316" y="1225677"/>
            <a:ext cx="22326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latin typeface="Calibri"/>
                <a:cs typeface="Calibri"/>
              </a:rPr>
              <a:t>Arterial</a:t>
            </a:r>
            <a:r>
              <a:rPr lang="en-US" sz="2000" b="1" spc="-10" dirty="0" smtClean="0">
                <a:latin typeface="Calibri"/>
                <a:cs typeface="Calibri"/>
              </a:rPr>
              <a:t> – </a:t>
            </a:r>
            <a:r>
              <a:rPr sz="2000" dirty="0" smtClean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arterial </a:t>
            </a:r>
            <a:r>
              <a:rPr sz="2000" spc="-10" dirty="0">
                <a:latin typeface="Calibri"/>
                <a:cs typeface="Calibri"/>
              </a:rPr>
              <a:t>road </a:t>
            </a:r>
            <a:r>
              <a:rPr sz="2000" spc="-5" dirty="0">
                <a:latin typeface="Calibri"/>
                <a:cs typeface="Calibri"/>
              </a:rPr>
              <a:t>or arterial </a:t>
            </a:r>
            <a:r>
              <a:rPr sz="2000" spc="-10" dirty="0" smtClean="0">
                <a:latin typeface="Calibri"/>
                <a:cs typeface="Calibri"/>
              </a:rPr>
              <a:t>thoroughfare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b="1" spc="-5" dirty="0" smtClean="0">
                <a:latin typeface="Calibri"/>
                <a:cs typeface="Calibri"/>
              </a:rPr>
              <a:t>high-capacity  </a:t>
            </a:r>
            <a:r>
              <a:rPr sz="2000" spc="-5" dirty="0" smtClean="0">
                <a:latin typeface="Calibri"/>
                <a:cs typeface="Calibri"/>
              </a:rPr>
              <a:t>urban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road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8267" y="1184146"/>
            <a:ext cx="2363723" cy="247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0" y="3810000"/>
            <a:ext cx="21336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Access/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 smtClean="0">
                <a:latin typeface="Calibri"/>
                <a:cs typeface="Calibri"/>
              </a:rPr>
              <a:t>Local</a:t>
            </a:r>
            <a:r>
              <a:rPr lang="en-US" sz="2000" b="1" spc="-5" dirty="0" smtClean="0">
                <a:latin typeface="Calibri"/>
                <a:cs typeface="Calibri"/>
              </a:rPr>
              <a:t> – </a:t>
            </a:r>
            <a:r>
              <a:rPr sz="2000" dirty="0" smtClean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local </a:t>
            </a:r>
            <a:r>
              <a:rPr sz="2000" spc="-10" dirty="0" smtClean="0">
                <a:latin typeface="Calibri"/>
                <a:cs typeface="Calibri"/>
              </a:rPr>
              <a:t>road</a:t>
            </a:r>
            <a:r>
              <a:rPr lang="en-US" sz="2000" spc="-1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that  </a:t>
            </a:r>
            <a:r>
              <a:rPr sz="2000" dirty="0" smtClean="0">
                <a:latin typeface="Calibri"/>
                <a:cs typeface="Calibri"/>
              </a:rPr>
              <a:t>runs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parallel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b="1" spc="-15" dirty="0">
                <a:latin typeface="Calibri"/>
                <a:cs typeface="Calibri"/>
              </a:rPr>
              <a:t>expressway</a:t>
            </a:r>
            <a:endParaRPr sz="2000" dirty="0">
              <a:latin typeface="Calibri"/>
              <a:cs typeface="Calibri"/>
            </a:endParaRPr>
          </a:p>
          <a:p>
            <a:pPr marL="12700" marR="5080" indent="5143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allows local </a:t>
            </a:r>
            <a:endParaRPr lang="en-US" sz="2000" spc="-10" dirty="0" smtClean="0">
              <a:latin typeface="Calibri"/>
              <a:cs typeface="Calibri"/>
            </a:endParaRPr>
          </a:p>
          <a:p>
            <a:pPr marL="12700" marR="5080" indent="51435">
              <a:lnSpc>
                <a:spcPct val="100000"/>
              </a:lnSpc>
            </a:pPr>
            <a:r>
              <a:rPr sz="2000" spc="-15" dirty="0" smtClean="0">
                <a:latin typeface="Calibri"/>
                <a:cs typeface="Calibri"/>
              </a:rPr>
              <a:t>traffic </a:t>
            </a:r>
            <a:r>
              <a:rPr sz="2000" spc="-10" dirty="0">
                <a:latin typeface="Calibri"/>
                <a:cs typeface="Calibri"/>
              </a:rPr>
              <a:t>to  gain </a:t>
            </a:r>
            <a:endParaRPr lang="en-US" sz="2000" spc="-10" dirty="0" smtClean="0">
              <a:latin typeface="Calibri"/>
              <a:cs typeface="Calibri"/>
            </a:endParaRPr>
          </a:p>
          <a:p>
            <a:pPr marL="12700" marR="5080" indent="51435">
              <a:lnSpc>
                <a:spcPct val="100000"/>
              </a:lnSpc>
            </a:pPr>
            <a:r>
              <a:rPr sz="2000" spc="-5" dirty="0" smtClean="0">
                <a:latin typeface="Calibri"/>
                <a:cs typeface="Calibri"/>
              </a:rPr>
              <a:t>access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property.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3600" y="3886200"/>
            <a:ext cx="2209800" cy="233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5694" y="3886200"/>
            <a:ext cx="2376297" cy="23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ROADS/ST</a:t>
            </a:r>
            <a:r>
              <a:rPr lang="en-US" spc="-30" dirty="0" smtClean="0"/>
              <a:t>R</a:t>
            </a:r>
            <a:r>
              <a:rPr lang="en-US" spc="-5" dirty="0" smtClean="0"/>
              <a:t>E</a:t>
            </a:r>
            <a:r>
              <a:rPr lang="en-US" spc="-25" dirty="0" smtClean="0"/>
              <a:t>E</a:t>
            </a:r>
            <a:r>
              <a:rPr lang="en-US" dirty="0" smtClean="0"/>
              <a:t>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454" y="318990"/>
            <a:ext cx="7173752" cy="6412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298" y="461594"/>
            <a:ext cx="2853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TRANSPORT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609601" y="1219200"/>
            <a:ext cx="8000998" cy="521424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20"/>
              </a:spcBef>
              <a:buFont typeface="Wingdings" pitchFamily="2" charset="2"/>
              <a:buChar char="Ø"/>
            </a:pPr>
            <a:r>
              <a:rPr lang="en-US" b="0" spc="-130" dirty="0" smtClean="0">
                <a:latin typeface="Calibri" pitchFamily="34" charset="0"/>
                <a:cs typeface="Calibri" pitchFamily="34" charset="0"/>
              </a:rPr>
              <a:t> T</a:t>
            </a:r>
            <a:r>
              <a:rPr lang="en-US" b="0" spc="-5" dirty="0" smtClean="0">
                <a:latin typeface="Calibri" pitchFamily="34" charset="0"/>
                <a:cs typeface="Calibri" pitchFamily="34" charset="0"/>
              </a:rPr>
              <a:t>ranspor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b="0" spc="-5" dirty="0" smtClean="0">
                <a:latin typeface="Calibri" pitchFamily="34" charset="0"/>
                <a:cs typeface="Calibri" pitchFamily="34" charset="0"/>
              </a:rPr>
              <a:t>system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US" b="0" spc="-5" dirty="0" smtClean="0">
                <a:latin typeface="Calibri" pitchFamily="34" charset="0"/>
                <a:cs typeface="Calibri" pitchFamily="34" charset="0"/>
              </a:rPr>
              <a:t>con</a:t>
            </a:r>
            <a:r>
              <a:rPr lang="en-US" b="0" spc="-15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b="0" spc="5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b="0" spc="-5" dirty="0" smtClean="0">
                <a:latin typeface="Calibri" pitchFamily="34" charset="0"/>
                <a:cs typeface="Calibri" pitchFamily="34" charset="0"/>
              </a:rPr>
              <a:t>ct the parts of cities and help shape them, and enable movement throughout the city.</a:t>
            </a:r>
          </a:p>
          <a:p>
            <a:pPr marL="12700" marR="5080" algn="just">
              <a:lnSpc>
                <a:spcPct val="80000"/>
              </a:lnSpc>
              <a:spcBef>
                <a:spcPts val="820"/>
              </a:spcBef>
              <a:buFont typeface="Wingdings" pitchFamily="2" charset="2"/>
              <a:buChar char="Ø"/>
            </a:pPr>
            <a:r>
              <a:rPr lang="en-US" b="0" spc="-5" dirty="0" smtClean="0">
                <a:latin typeface="Calibri" pitchFamily="34" charset="0"/>
                <a:cs typeface="Calibri" pitchFamily="34" charset="0"/>
              </a:rPr>
              <a:t>They include road, rail, bicycle, and pedestrian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b="0" dirty="0" smtClean="0">
                <a:latin typeface="Calibri" pitchFamily="34" charset="0"/>
                <a:cs typeface="Calibri" pitchFamily="34" charset="0"/>
              </a:rPr>
              <a:t>networks</a:t>
            </a:r>
            <a:r>
              <a:rPr b="0" dirty="0">
                <a:latin typeface="Calibri" pitchFamily="34" charset="0"/>
                <a:cs typeface="Calibri" pitchFamily="34" charset="0"/>
              </a:rPr>
              <a:t>,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and </a:t>
            </a:r>
            <a:r>
              <a:rPr b="0" dirty="0">
                <a:latin typeface="Calibri" pitchFamily="34" charset="0"/>
                <a:cs typeface="Calibri" pitchFamily="34" charset="0"/>
              </a:rPr>
              <a:t>together form the total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b="0" spc="-5" dirty="0" smtClean="0">
                <a:latin typeface="Calibri" pitchFamily="34" charset="0"/>
                <a:cs typeface="Calibri" pitchFamily="34" charset="0"/>
              </a:rPr>
              <a:t>movement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system </a:t>
            </a:r>
            <a:r>
              <a:rPr b="0" dirty="0">
                <a:latin typeface="Calibri" pitchFamily="34" charset="0"/>
                <a:cs typeface="Calibri" pitchFamily="34" charset="0"/>
              </a:rPr>
              <a:t>of a </a:t>
            </a:r>
            <a:r>
              <a:rPr b="0" spc="-40" dirty="0">
                <a:latin typeface="Calibri" pitchFamily="34" charset="0"/>
                <a:cs typeface="Calibri" pitchFamily="34" charset="0"/>
              </a:rPr>
              <a:t>city. </a:t>
            </a:r>
            <a:endParaRPr lang="en-US" b="0" spc="-40" dirty="0" smtClean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80000"/>
              </a:lnSpc>
              <a:spcBef>
                <a:spcPts val="820"/>
              </a:spcBef>
              <a:buFont typeface="Wingdings" pitchFamily="2" charset="2"/>
              <a:buChar char="Ø"/>
            </a:pPr>
            <a:r>
              <a:rPr b="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b="0" dirty="0">
                <a:latin typeface="Calibri" pitchFamily="34" charset="0"/>
                <a:cs typeface="Calibri" pitchFamily="34" charset="0"/>
              </a:rPr>
              <a:t>balance of  these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various </a:t>
            </a:r>
            <a:r>
              <a:rPr b="0" dirty="0">
                <a:latin typeface="Calibri" pitchFamily="34" charset="0"/>
                <a:cs typeface="Calibri" pitchFamily="34" charset="0"/>
              </a:rPr>
              <a:t>transport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systems is </a:t>
            </a:r>
            <a:r>
              <a:rPr b="0" dirty="0">
                <a:latin typeface="Calibri" pitchFamily="34" charset="0"/>
                <a:cs typeface="Calibri" pitchFamily="34" charset="0"/>
              </a:rPr>
              <a:t>what helps 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define </a:t>
            </a:r>
            <a:r>
              <a:rPr b="0" dirty="0">
                <a:latin typeface="Calibri" pitchFamily="34" charset="0"/>
                <a:cs typeface="Calibri" pitchFamily="34" charset="0"/>
              </a:rPr>
              <a:t>the quality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and character </a:t>
            </a:r>
            <a:r>
              <a:rPr b="0" dirty="0">
                <a:latin typeface="Calibri" pitchFamily="34" charset="0"/>
                <a:cs typeface="Calibri" pitchFamily="34" charset="0"/>
              </a:rPr>
              <a:t>of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cities, </a:t>
            </a:r>
            <a:r>
              <a:rPr b="0" dirty="0">
                <a:latin typeface="Calibri" pitchFamily="34" charset="0"/>
                <a:cs typeface="Calibri" pitchFamily="34" charset="0"/>
              </a:rPr>
              <a:t>and 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makes them either </a:t>
            </a:r>
            <a:r>
              <a:rPr b="0" dirty="0">
                <a:latin typeface="Calibri" pitchFamily="34" charset="0"/>
                <a:cs typeface="Calibri" pitchFamily="34" charset="0"/>
              </a:rPr>
              <a:t>friendly or hostile to 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pedestrians. </a:t>
            </a:r>
            <a:endParaRPr lang="en-US" b="0" spc="-5" dirty="0" smtClean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80000"/>
              </a:lnSpc>
              <a:spcBef>
                <a:spcPts val="820"/>
              </a:spcBef>
              <a:buFont typeface="Wingdings" pitchFamily="2" charset="2"/>
              <a:buChar char="Ø"/>
            </a:pPr>
            <a:r>
              <a:rPr b="0" spc="-1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b="0" dirty="0">
                <a:latin typeface="Calibri" pitchFamily="34" charset="0"/>
                <a:cs typeface="Calibri" pitchFamily="34" charset="0"/>
              </a:rPr>
              <a:t>best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cities are </a:t>
            </a:r>
            <a:r>
              <a:rPr b="0" dirty="0">
                <a:latin typeface="Calibri" pitchFamily="34" charset="0"/>
                <a:cs typeface="Calibri" pitchFamily="34" charset="0"/>
              </a:rPr>
              <a:t>the ones that 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elevate </a:t>
            </a:r>
            <a:r>
              <a:rPr b="0" dirty="0">
                <a:latin typeface="Calibri" pitchFamily="34" charset="0"/>
                <a:cs typeface="Calibri" pitchFamily="34" charset="0"/>
              </a:rPr>
              <a:t>the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experience </a:t>
            </a:r>
            <a:r>
              <a:rPr b="0" dirty="0">
                <a:latin typeface="Calibri" pitchFamily="34" charset="0"/>
                <a:cs typeface="Calibri" pitchFamily="34" charset="0"/>
              </a:rPr>
              <a:t>of the pedestrian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while  minimizing </a:t>
            </a:r>
            <a:r>
              <a:rPr b="0" dirty="0">
                <a:latin typeface="Calibri" pitchFamily="34" charset="0"/>
                <a:cs typeface="Calibri" pitchFamily="34" charset="0"/>
              </a:rPr>
              <a:t>the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dominance </a:t>
            </a:r>
            <a:r>
              <a:rPr b="0" dirty="0">
                <a:latin typeface="Calibri" pitchFamily="34" charset="0"/>
                <a:cs typeface="Calibri" pitchFamily="34" charset="0"/>
              </a:rPr>
              <a:t>of the private  </a:t>
            </a:r>
            <a:r>
              <a:rPr b="0" spc="-5" dirty="0">
                <a:latin typeface="Calibri" pitchFamily="34" charset="0"/>
                <a:cs typeface="Calibri" pitchFamily="34" charset="0"/>
              </a:rPr>
              <a:t>automobile.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198627"/>
            <a:ext cx="8458200" cy="3436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latin typeface="Calibri" pitchFamily="34" charset="0"/>
                <a:cs typeface="Calibri" pitchFamily="34" charset="0"/>
              </a:rPr>
              <a:t>Public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–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sz="2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vehicle </a:t>
            </a:r>
            <a:r>
              <a:rPr sz="2000" spc="-10" dirty="0">
                <a:latin typeface="Calibri" pitchFamily="34" charset="0"/>
                <a:cs typeface="Calibri" pitchFamily="34" charset="0"/>
              </a:rPr>
              <a:t>(typically </a:t>
            </a:r>
            <a:r>
              <a:rPr sz="2000" dirty="0">
                <a:latin typeface="Calibri" pitchFamily="34" charset="0"/>
                <a:cs typeface="Calibri" pitchFamily="34" charset="0"/>
              </a:rPr>
              <a:t>a</a:t>
            </a:r>
            <a:r>
              <a:rPr sz="2000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 smtClean="0">
                <a:latin typeface="Calibri" pitchFamily="34" charset="0"/>
                <a:cs typeface="Calibri" pitchFamily="34" charset="0"/>
              </a:rPr>
              <a:t>passenger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 smtClean="0">
                <a:latin typeface="Calibri" pitchFamily="34" charset="0"/>
                <a:cs typeface="Calibri" pitchFamily="34" charset="0"/>
              </a:rPr>
              <a:t>vehicle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) </a:t>
            </a:r>
            <a:r>
              <a:rPr sz="2000" dirty="0">
                <a:latin typeface="Calibri" pitchFamily="34" charset="0"/>
                <a:cs typeface="Calibri" pitchFamily="34" charset="0"/>
              </a:rPr>
              <a:t>used </a:t>
            </a:r>
            <a:r>
              <a:rPr sz="2000" spc="-10" dirty="0">
                <a:latin typeface="Calibri" pitchFamily="34" charset="0"/>
                <a:cs typeface="Calibri" pitchFamily="34" charset="0"/>
              </a:rPr>
              <a:t>to perform  </a:t>
            </a:r>
            <a:r>
              <a:rPr sz="2000" dirty="0">
                <a:latin typeface="Calibri" pitchFamily="34" charset="0"/>
                <a:cs typeface="Calibri" pitchFamily="34" charset="0"/>
              </a:rPr>
              <a:t>a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 </a:t>
            </a:r>
            <a:r>
              <a:rPr sz="2000" dirty="0" smtClean="0">
                <a:latin typeface="Calibri" pitchFamily="34" charset="0"/>
                <a:cs typeface="Calibri" pitchFamily="34" charset="0"/>
              </a:rPr>
              <a:t>public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 smtClean="0">
                <a:latin typeface="Calibri" pitchFamily="34" charset="0"/>
                <a:cs typeface="Calibri" pitchFamily="34" charset="0"/>
              </a:rPr>
              <a:t>service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or </a:t>
            </a:r>
            <a:r>
              <a:rPr sz="2000" spc="-10" dirty="0">
                <a:latin typeface="Calibri" pitchFamily="34" charset="0"/>
                <a:cs typeface="Calibri" pitchFamily="34" charset="0"/>
              </a:rPr>
              <a:t>intended </a:t>
            </a:r>
            <a:r>
              <a:rPr sz="2000" spc="-15" dirty="0">
                <a:latin typeface="Calibri" pitchFamily="34" charset="0"/>
                <a:cs typeface="Calibri" pitchFamily="34" charset="0"/>
              </a:rPr>
              <a:t>for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use by  </a:t>
            </a:r>
            <a:r>
              <a:rPr sz="2000" dirty="0">
                <a:latin typeface="Calibri" pitchFamily="34" charset="0"/>
                <a:cs typeface="Calibri" pitchFamily="34" charset="0"/>
              </a:rPr>
              <a:t>the </a:t>
            </a:r>
            <a:r>
              <a:rPr sz="2000" spc="-10" dirty="0">
                <a:latin typeface="Calibri" pitchFamily="34" charset="0"/>
                <a:cs typeface="Calibri" pitchFamily="34" charset="0"/>
              </a:rPr>
              <a:t>general</a:t>
            </a:r>
            <a:r>
              <a:rPr sz="2000" dirty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public</a:t>
            </a:r>
            <a:r>
              <a:rPr sz="2000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spc="-5" dirty="0" smtClean="0">
              <a:latin typeface="Calibri" pitchFamily="34" charset="0"/>
              <a:cs typeface="Calibri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 smtClean="0">
                <a:latin typeface="Calibri" pitchFamily="34" charset="0"/>
                <a:cs typeface="Calibri" pitchFamily="34" charset="0"/>
              </a:rPr>
              <a:t>Motorized –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road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vehicle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powered 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internal combustion 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engine;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</a:t>
            </a:r>
            <a:r>
              <a:rPr lang="en-US" sz="2000" spc="-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automobile.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spc="-15" dirty="0" smtClean="0">
                <a:latin typeface="Calibri" pitchFamily="34" charset="0"/>
                <a:cs typeface="Calibri" pitchFamily="34" charset="0"/>
              </a:rPr>
              <a:t>Private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assenger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car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assigned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000" spc="-15" dirty="0" smtClean="0">
                <a:latin typeface="Calibri" pitchFamily="34" charset="0"/>
                <a:cs typeface="Calibri" pitchFamily="34" charset="0"/>
              </a:rPr>
              <a:t>private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 smtClean="0">
                <a:latin typeface="Calibri" pitchFamily="34" charset="0"/>
                <a:cs typeface="Calibri" pitchFamily="34" charset="0"/>
              </a:rPr>
              <a:t>Non-Motorized –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It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primary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means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of 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transportation (including bicycle, tricycle, etc) </a:t>
            </a:r>
            <a:r>
              <a:rPr lang="en-US" sz="2000" spc="-15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people in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many 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developing 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countries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and is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essential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consider in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design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n-US" sz="2000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modernization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pc="-5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spc="-10" dirty="0" smtClean="0">
                <a:latin typeface="Calibri" pitchFamily="34" charset="0"/>
                <a:cs typeface="Calibri" pitchFamily="34" charset="0"/>
              </a:rPr>
              <a:t>transportation</a:t>
            </a:r>
            <a:r>
              <a:rPr lang="en-US" sz="200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pc="-15" dirty="0" smtClean="0">
                <a:latin typeface="Calibri" pitchFamily="34" charset="0"/>
                <a:cs typeface="Calibri" pitchFamily="34" charset="0"/>
              </a:rPr>
              <a:t>systems.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700" marR="135890" indent="51435" algn="just">
              <a:lnSpc>
                <a:spcPct val="100000"/>
              </a:lnSpc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700" marR="128270" algn="just">
              <a:lnSpc>
                <a:spcPct val="100000"/>
              </a:lnSpc>
            </a:pPr>
            <a:endParaRPr lang="en-US" sz="2000" spc="-5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962400"/>
            <a:ext cx="2819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3962400"/>
            <a:ext cx="2667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2200" y="3962400"/>
            <a:ext cx="27432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3146298" y="461594"/>
            <a:ext cx="2853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TRANSPORT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/>
              <a:t>LANDS</a:t>
            </a:r>
            <a:r>
              <a:rPr spc="-15" dirty="0"/>
              <a:t>C</a:t>
            </a:r>
            <a:r>
              <a:rPr dirty="0"/>
              <a:t>APE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1558797"/>
            <a:ext cx="7729855" cy="434541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Ø"/>
            </a:pPr>
            <a:r>
              <a:rPr sz="3000" dirty="0">
                <a:latin typeface="Calibri" pitchFamily="34" charset="0"/>
                <a:cs typeface="Calibri" pitchFamily="34" charset="0"/>
              </a:rPr>
              <a:t>The landscape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is </a:t>
            </a:r>
            <a:r>
              <a:rPr sz="3000" dirty="0">
                <a:latin typeface="Calibri" pitchFamily="34" charset="0"/>
                <a:cs typeface="Calibri" pitchFamily="34" charset="0"/>
              </a:rPr>
              <a:t>the green part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of </a:t>
            </a:r>
            <a:r>
              <a:rPr sz="3000" dirty="0">
                <a:latin typeface="Calibri" pitchFamily="34" charset="0"/>
                <a:cs typeface="Calibri" pitchFamily="34" charset="0"/>
              </a:rPr>
              <a:t>the </a:t>
            </a:r>
            <a:r>
              <a:rPr sz="3000" spc="-5" dirty="0" smtClean="0">
                <a:latin typeface="Calibri" pitchFamily="34" charset="0"/>
                <a:cs typeface="Calibri" pitchFamily="34" charset="0"/>
              </a:rPr>
              <a:t>city </a:t>
            </a:r>
            <a:r>
              <a:rPr sz="3000" dirty="0">
                <a:latin typeface="Calibri" pitchFamily="34" charset="0"/>
                <a:cs typeface="Calibri" pitchFamily="34" charset="0"/>
              </a:rPr>
              <a:t>that weaves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throughout </a:t>
            </a:r>
            <a:r>
              <a:rPr sz="3000" dirty="0">
                <a:latin typeface="Calibri" pitchFamily="34" charset="0"/>
                <a:cs typeface="Calibri" pitchFamily="34" charset="0"/>
              </a:rPr>
              <a:t>-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in </a:t>
            </a:r>
            <a:r>
              <a:rPr sz="3000" spc="5" dirty="0">
                <a:latin typeface="Calibri" pitchFamily="34" charset="0"/>
                <a:cs typeface="Calibri" pitchFamily="34" charset="0"/>
              </a:rPr>
              <a:t>the </a:t>
            </a:r>
            <a:r>
              <a:rPr sz="3000" dirty="0">
                <a:latin typeface="Calibri" pitchFamily="34" charset="0"/>
                <a:cs typeface="Calibri" pitchFamily="34" charset="0"/>
              </a:rPr>
              <a:t>form </a:t>
            </a:r>
            <a:r>
              <a:rPr sz="3000" spc="-20" dirty="0">
                <a:latin typeface="Calibri" pitchFamily="34" charset="0"/>
                <a:cs typeface="Calibri" pitchFamily="34" charset="0"/>
              </a:rPr>
              <a:t>of  </a:t>
            </a:r>
            <a:r>
              <a:rPr sz="3000" dirty="0">
                <a:latin typeface="Calibri" pitchFamily="34" charset="0"/>
                <a:cs typeface="Calibri" pitchFamily="34" charset="0"/>
              </a:rPr>
              <a:t>urban parks,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street trees, </a:t>
            </a:r>
            <a:r>
              <a:rPr sz="3000" dirty="0">
                <a:latin typeface="Calibri" pitchFamily="34" charset="0"/>
                <a:cs typeface="Calibri" pitchFamily="34" charset="0"/>
              </a:rPr>
              <a:t>plants, flowers,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and </a:t>
            </a:r>
            <a:r>
              <a:rPr sz="3000" dirty="0">
                <a:latin typeface="Calibri" pitchFamily="34" charset="0"/>
                <a:cs typeface="Calibri" pitchFamily="34" charset="0"/>
              </a:rPr>
              <a:t>water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in many </a:t>
            </a:r>
            <a:r>
              <a:rPr sz="3000" dirty="0" smtClean="0">
                <a:latin typeface="Calibri" pitchFamily="34" charset="0"/>
                <a:cs typeface="Calibri" pitchFamily="34" charset="0"/>
              </a:rPr>
              <a:t>forms.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Ø"/>
            </a:pPr>
            <a:r>
              <a:rPr sz="3000" dirty="0" smtClean="0">
                <a:latin typeface="Calibri" pitchFamily="34" charset="0"/>
                <a:cs typeface="Calibri" pitchFamily="34" charset="0"/>
              </a:rPr>
              <a:t>The landscape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000" spc="-5" dirty="0" smtClean="0">
                <a:latin typeface="Calibri" pitchFamily="34" charset="0"/>
                <a:cs typeface="Calibri" pitchFamily="34" charset="0"/>
              </a:rPr>
              <a:t>helps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define </a:t>
            </a:r>
            <a:r>
              <a:rPr sz="3000" dirty="0">
                <a:latin typeface="Calibri" pitchFamily="34" charset="0"/>
                <a:cs typeface="Calibri" pitchFamily="34" charset="0"/>
              </a:rPr>
              <a:t>the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character and </a:t>
            </a:r>
            <a:r>
              <a:rPr sz="3000" dirty="0">
                <a:latin typeface="Calibri" pitchFamily="34" charset="0"/>
                <a:cs typeface="Calibri" pitchFamily="34" charset="0"/>
              </a:rPr>
              <a:t>beauty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of </a:t>
            </a:r>
            <a:r>
              <a:rPr sz="3000" dirty="0">
                <a:latin typeface="Calibri" pitchFamily="34" charset="0"/>
                <a:cs typeface="Calibri" pitchFamily="34" charset="0"/>
              </a:rPr>
              <a:t>a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city and creates soft, contrasting spaces and  </a:t>
            </a:r>
            <a:r>
              <a:rPr sz="3000" spc="-5" dirty="0" smtClean="0">
                <a:latin typeface="Calibri" pitchFamily="34" charset="0"/>
                <a:cs typeface="Calibri" pitchFamily="34" charset="0"/>
              </a:rPr>
              <a:t>elements.</a:t>
            </a:r>
            <a:endParaRPr lang="en-US" sz="3000" spc="-5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Ø"/>
            </a:pPr>
            <a:r>
              <a:rPr sz="3000" dirty="0" smtClean="0">
                <a:latin typeface="Calibri" pitchFamily="34" charset="0"/>
                <a:cs typeface="Calibri" pitchFamily="34" charset="0"/>
              </a:rPr>
              <a:t>Green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spaces in cities </a:t>
            </a:r>
            <a:r>
              <a:rPr sz="3000" dirty="0">
                <a:latin typeface="Calibri" pitchFamily="34" charset="0"/>
                <a:cs typeface="Calibri" pitchFamily="34" charset="0"/>
              </a:rPr>
              <a:t>range from  grand parks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such as Lawrence Garden, Lahore </a:t>
            </a:r>
            <a:r>
              <a:rPr sz="3000" dirty="0" smtClean="0">
                <a:latin typeface="Calibri" pitchFamily="34" charset="0"/>
                <a:cs typeface="Calibri" pitchFamily="34" charset="0"/>
              </a:rPr>
              <a:t>to 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small intimate </a:t>
            </a:r>
            <a:r>
              <a:rPr sz="3000" dirty="0">
                <a:latin typeface="Calibri" pitchFamily="34" charset="0"/>
                <a:cs typeface="Calibri" pitchFamily="34" charset="0"/>
              </a:rPr>
              <a:t>pocket </a:t>
            </a:r>
            <a:r>
              <a:rPr sz="3000" spc="-5" dirty="0">
                <a:latin typeface="Calibri" pitchFamily="34" charset="0"/>
                <a:cs typeface="Calibri" pitchFamily="34" charset="0"/>
              </a:rPr>
              <a:t>parks.</a:t>
            </a:r>
            <a:endParaRPr sz="3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244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0"/>
            <a:ext cx="44958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505200"/>
            <a:ext cx="44196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152400" y="3505200"/>
            <a:ext cx="4495800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61594"/>
            <a:ext cx="76961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E</a:t>
            </a:r>
            <a:r>
              <a:rPr lang="en-US" dirty="0" smtClean="0"/>
              <a:t>LEMENTS OF URBAN DESIGN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78839" y="1371601"/>
            <a:ext cx="7729855" cy="432490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Ø"/>
            </a:pPr>
            <a:r>
              <a:rPr lang="en-US" sz="2800" spc="-5" dirty="0" smtClean="0"/>
              <a:t>Urban design is </a:t>
            </a:r>
            <a:r>
              <a:rPr lang="en-US" sz="2800" dirty="0" smtClean="0"/>
              <a:t>the </a:t>
            </a:r>
            <a:r>
              <a:rPr lang="en-US" sz="2800" spc="-10" dirty="0" smtClean="0"/>
              <a:t>process </a:t>
            </a:r>
            <a:r>
              <a:rPr lang="en-US" sz="2800" spc="-5" dirty="0" smtClean="0"/>
              <a:t>of shaping </a:t>
            </a:r>
            <a:r>
              <a:rPr lang="en-US" sz="2800" dirty="0" smtClean="0"/>
              <a:t>the </a:t>
            </a:r>
            <a:r>
              <a:rPr lang="en-US" sz="2800" spc="-15" dirty="0" smtClean="0"/>
              <a:t>physical </a:t>
            </a:r>
            <a:r>
              <a:rPr lang="en-US" sz="2800" spc="-10" dirty="0" smtClean="0"/>
              <a:t>setting </a:t>
            </a:r>
            <a:r>
              <a:rPr lang="en-US" sz="2800" spc="-15" dirty="0" smtClean="0"/>
              <a:t>for </a:t>
            </a:r>
            <a:r>
              <a:rPr lang="en-US" sz="2800" spc="-20" dirty="0" smtClean="0"/>
              <a:t>life </a:t>
            </a:r>
            <a:r>
              <a:rPr lang="en-US" sz="2800" spc="-5" dirty="0" smtClean="0"/>
              <a:t>in cities, </a:t>
            </a:r>
            <a:r>
              <a:rPr lang="en-US" sz="2800" spc="-10" dirty="0" smtClean="0"/>
              <a:t>towns </a:t>
            </a:r>
            <a:r>
              <a:rPr lang="en-US" sz="2800" dirty="0" smtClean="0"/>
              <a:t>and </a:t>
            </a:r>
            <a:r>
              <a:rPr lang="en-US" sz="2800" spc="-5" dirty="0" smtClean="0"/>
              <a:t>villages. </a:t>
            </a:r>
            <a:r>
              <a:rPr lang="en-US" sz="2800" dirty="0" smtClean="0"/>
              <a:t>It</a:t>
            </a:r>
            <a:r>
              <a:rPr lang="en-US" sz="2800" spc="-5" dirty="0" smtClean="0"/>
              <a:t> </a:t>
            </a:r>
            <a:r>
              <a:rPr lang="en-US" sz="2800" spc="-10" dirty="0" smtClean="0">
                <a:cs typeface="Calibri"/>
              </a:rPr>
              <a:t>involves </a:t>
            </a:r>
            <a:r>
              <a:rPr lang="en-US" sz="2800" dirty="0" smtClean="0">
                <a:cs typeface="Calibri"/>
              </a:rPr>
              <a:t>the </a:t>
            </a:r>
            <a:r>
              <a:rPr lang="en-US" sz="2800" spc="-5" dirty="0" smtClean="0">
                <a:cs typeface="Calibri"/>
              </a:rPr>
              <a:t>design </a:t>
            </a:r>
            <a:r>
              <a:rPr lang="en-US" sz="2800" dirty="0" smtClean="0">
                <a:cs typeface="Calibri"/>
              </a:rPr>
              <a:t>and </a:t>
            </a:r>
            <a:r>
              <a:rPr lang="en-US" sz="2800" spc="-10" dirty="0" smtClean="0">
                <a:cs typeface="Calibri"/>
              </a:rPr>
              <a:t>coordination </a:t>
            </a:r>
            <a:r>
              <a:rPr lang="en-US" sz="2800" spc="-5" dirty="0" smtClean="0">
                <a:cs typeface="Calibri"/>
              </a:rPr>
              <a:t>of </a:t>
            </a:r>
            <a:r>
              <a:rPr lang="en-US" sz="2800" dirty="0" smtClean="0">
                <a:cs typeface="Calibri"/>
              </a:rPr>
              <a:t>all the elements </a:t>
            </a:r>
            <a:r>
              <a:rPr lang="en-US" sz="2800" spc="-5" dirty="0" smtClean="0">
                <a:cs typeface="Calibri"/>
              </a:rPr>
              <a:t>that </a:t>
            </a:r>
            <a:r>
              <a:rPr lang="en-US" sz="2800" spc="-15" dirty="0" smtClean="0">
                <a:cs typeface="Calibri"/>
              </a:rPr>
              <a:t>makes </a:t>
            </a:r>
            <a:r>
              <a:rPr lang="en-US" sz="2800" spc="-5" dirty="0" smtClean="0">
                <a:cs typeface="Calibri"/>
              </a:rPr>
              <a:t>up cities </a:t>
            </a:r>
            <a:r>
              <a:rPr lang="en-US" sz="2800" dirty="0" smtClean="0">
                <a:cs typeface="Calibri"/>
              </a:rPr>
              <a:t>and</a:t>
            </a:r>
            <a:r>
              <a:rPr lang="en-US" sz="2800" spc="175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towns including.</a:t>
            </a:r>
          </a:p>
          <a:p>
            <a:pPr marL="469900" marR="5080" lvl="1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ü"/>
            </a:pPr>
            <a:r>
              <a:rPr lang="en-US" sz="2800" spc="-5" dirty="0" smtClean="0">
                <a:latin typeface="Calibri" pitchFamily="34" charset="0"/>
                <a:cs typeface="Calibri"/>
              </a:rPr>
              <a:t>Buildings</a:t>
            </a:r>
          </a:p>
          <a:p>
            <a:pPr marL="469900" marR="5080" lvl="1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ü"/>
            </a:pPr>
            <a:r>
              <a:rPr lang="en-US" sz="2800" spc="-5" dirty="0" smtClean="0">
                <a:latin typeface="Calibri" pitchFamily="34" charset="0"/>
                <a:cs typeface="Calibri"/>
              </a:rPr>
              <a:t>Public Spaces</a:t>
            </a:r>
          </a:p>
          <a:p>
            <a:pPr marL="469900" marR="5080" lvl="1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ü"/>
            </a:pPr>
            <a:r>
              <a:rPr lang="en-US" sz="2800" spc="-5" dirty="0" smtClean="0">
                <a:latin typeface="Calibri" pitchFamily="34" charset="0"/>
                <a:cs typeface="Calibri"/>
              </a:rPr>
              <a:t>Streets</a:t>
            </a:r>
          </a:p>
          <a:p>
            <a:pPr marL="469900" marR="5080" lvl="1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ü"/>
            </a:pPr>
            <a:r>
              <a:rPr lang="en-US" sz="2800" spc="-5" dirty="0" smtClean="0">
                <a:latin typeface="Calibri" pitchFamily="34" charset="0"/>
                <a:cs typeface="Calibri"/>
              </a:rPr>
              <a:t>Transport</a:t>
            </a:r>
          </a:p>
          <a:p>
            <a:pPr marL="469900" marR="5080" lvl="1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ü"/>
            </a:pPr>
            <a:r>
              <a:rPr lang="en-US" sz="2800" spc="-5" dirty="0" smtClean="0">
                <a:latin typeface="Calibri" pitchFamily="34" charset="0"/>
                <a:cs typeface="Calibri"/>
              </a:rPr>
              <a:t>Landscape</a:t>
            </a:r>
          </a:p>
          <a:p>
            <a:pPr marL="12700" marR="5080" indent="571500" algn="just">
              <a:lnSpc>
                <a:spcPct val="90000"/>
              </a:lnSpc>
              <a:spcBef>
                <a:spcPts val="484"/>
              </a:spcBef>
              <a:buFont typeface="Wingdings" pitchFamily="2" charset="2"/>
              <a:buChar char="ü"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533400"/>
            <a:ext cx="25844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Calibri" pitchFamily="34" charset="0"/>
                <a:cs typeface="Calibri" pitchFamily="34" charset="0"/>
              </a:rPr>
              <a:t>Buildings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most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pronounced 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elements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of urban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design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- they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shape and  articulate space by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forming the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street walls  of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spc="-40" dirty="0" smtClean="0">
                <a:latin typeface="Calibri" pitchFamily="34" charset="0"/>
                <a:cs typeface="Calibri" pitchFamily="34" charset="0"/>
              </a:rPr>
              <a:t>city. </a:t>
            </a:r>
            <a:r>
              <a:rPr lang="en-US" sz="3200" spc="-20" dirty="0" smtClean="0">
                <a:latin typeface="Calibri" pitchFamily="34" charset="0"/>
                <a:cs typeface="Calibri" pitchFamily="34" charset="0"/>
              </a:rPr>
              <a:t>Well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designed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buildings and 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groups </a:t>
            </a:r>
            <a:r>
              <a:rPr lang="en-US" sz="3200" spc="-1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buildings work together to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sens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 plac</a:t>
            </a:r>
            <a:r>
              <a:rPr lang="en-US" sz="3200" spc="-10" dirty="0" smtClean="0">
                <a:latin typeface="Calibri" pitchFamily="34" charset="0"/>
                <a:cs typeface="Calibri" pitchFamily="34" charset="0"/>
              </a:rPr>
              <a:t>e.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58" y="0"/>
            <a:ext cx="9129141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571" y="5241798"/>
            <a:ext cx="4335780" cy="946413"/>
          </a:xfrm>
          <a:prstGeom prst="rect">
            <a:avLst/>
          </a:prstGeom>
          <a:solidFill>
            <a:srgbClr val="181818">
              <a:alpha val="78823"/>
            </a:srgbClr>
          </a:solidFill>
          <a:ln w="19811">
            <a:solidFill>
              <a:srgbClr val="A1A1A1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80"/>
              </a:spcBef>
            </a:pPr>
            <a:r>
              <a:rPr sz="3200" spc="-140" dirty="0">
                <a:solidFill>
                  <a:srgbClr val="FFFF00"/>
                </a:solidFill>
                <a:latin typeface="Cambria"/>
                <a:cs typeface="Cambria"/>
              </a:rPr>
              <a:t>RESIDENTIAL</a:t>
            </a:r>
            <a:r>
              <a:rPr sz="32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90" dirty="0">
                <a:solidFill>
                  <a:srgbClr val="FFFF00"/>
                </a:solidFill>
                <a:latin typeface="Cambria"/>
                <a:cs typeface="Cambria"/>
              </a:rPr>
              <a:t>Bldgs.</a:t>
            </a:r>
            <a:endParaRPr sz="3200">
              <a:latin typeface="Cambria"/>
              <a:cs typeface="Cambria"/>
            </a:endParaRPr>
          </a:p>
          <a:p>
            <a:pPr marL="32004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FFFFFF"/>
                </a:solidFill>
                <a:latin typeface="Tempus Sans ITC"/>
                <a:cs typeface="Tempus Sans ITC"/>
              </a:rPr>
              <a:t>these are structures where </a:t>
            </a:r>
            <a:r>
              <a:rPr sz="1800" dirty="0">
                <a:solidFill>
                  <a:srgbClr val="FFFFFF"/>
                </a:solidFill>
                <a:latin typeface="Tempus Sans ITC"/>
                <a:cs typeface="Tempus Sans ITC"/>
              </a:rPr>
              <a:t>people </a:t>
            </a:r>
            <a:r>
              <a:rPr sz="1800" spc="-5" dirty="0">
                <a:solidFill>
                  <a:srgbClr val="FFFFFF"/>
                </a:solidFill>
                <a:latin typeface="Tempus Sans ITC"/>
                <a:cs typeface="Tempus Sans ITC"/>
              </a:rPr>
              <a:t>dwell.</a:t>
            </a:r>
            <a:endParaRPr sz="1800">
              <a:latin typeface="Tempus Sans ITC"/>
              <a:cs typeface="Tempus Sans I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9122" y="0"/>
            <a:ext cx="7024877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432854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9143" y="5118354"/>
            <a:ext cx="4335780" cy="1617345"/>
          </a:xfrm>
          <a:custGeom>
            <a:avLst/>
            <a:gdLst/>
            <a:ahLst/>
            <a:cxnLst/>
            <a:rect l="l" t="t" r="r" b="b"/>
            <a:pathLst>
              <a:path w="5781040" h="1617345">
                <a:moveTo>
                  <a:pt x="0" y="1616964"/>
                </a:moveTo>
                <a:lnTo>
                  <a:pt x="5780532" y="1616964"/>
                </a:lnTo>
                <a:lnTo>
                  <a:pt x="5780532" y="0"/>
                </a:lnTo>
                <a:lnTo>
                  <a:pt x="0" y="0"/>
                </a:lnTo>
                <a:lnTo>
                  <a:pt x="0" y="1616964"/>
                </a:lnTo>
                <a:close/>
              </a:path>
            </a:pathLst>
          </a:custGeom>
          <a:solidFill>
            <a:srgbClr val="181818">
              <a:alpha val="8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9143" y="5118354"/>
            <a:ext cx="4335780" cy="1617345"/>
          </a:xfrm>
          <a:custGeom>
            <a:avLst/>
            <a:gdLst/>
            <a:ahLst/>
            <a:cxnLst/>
            <a:rect l="l" t="t" r="r" b="b"/>
            <a:pathLst>
              <a:path w="5781040" h="1617345">
                <a:moveTo>
                  <a:pt x="0" y="1616964"/>
                </a:moveTo>
                <a:lnTo>
                  <a:pt x="5780532" y="1616964"/>
                </a:lnTo>
                <a:lnTo>
                  <a:pt x="5780532" y="0"/>
                </a:lnTo>
                <a:lnTo>
                  <a:pt x="0" y="0"/>
                </a:lnTo>
                <a:lnTo>
                  <a:pt x="0" y="1616964"/>
                </a:lnTo>
                <a:close/>
              </a:path>
            </a:pathLst>
          </a:custGeom>
          <a:ln w="19812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04123" y="5888228"/>
            <a:ext cx="386619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empus Sans ITC"/>
                <a:cs typeface="Tempus Sans ITC"/>
              </a:rPr>
              <a:t>Asiatown IT Park, Cebu</a:t>
            </a:r>
            <a:r>
              <a:rPr sz="1800" spc="-20" dirty="0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mpus Sans ITC"/>
                <a:cs typeface="Tempus Sans ITC"/>
              </a:rPr>
              <a:t>City</a:t>
            </a:r>
            <a:endParaRPr sz="1800">
              <a:latin typeface="Tempus Sans ITC"/>
              <a:cs typeface="Tempus Sans ITC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empus Sans ITC"/>
                <a:cs typeface="Tempus Sans ITC"/>
              </a:rPr>
              <a:t>Calyx Centre </a:t>
            </a:r>
            <a:r>
              <a:rPr sz="1800" dirty="0">
                <a:solidFill>
                  <a:srgbClr val="FFFFFF"/>
                </a:solidFill>
                <a:latin typeface="Tempus Sans ITC"/>
                <a:cs typeface="Tempus Sans ITC"/>
              </a:rPr>
              <a:t>(left) </a:t>
            </a:r>
            <a:r>
              <a:rPr sz="1800" spc="-5" dirty="0">
                <a:solidFill>
                  <a:srgbClr val="FFFFFF"/>
                </a:solidFill>
                <a:latin typeface="Tempus Sans ITC"/>
                <a:cs typeface="Tempus Sans ITC"/>
              </a:rPr>
              <a:t>and </a:t>
            </a:r>
            <a:r>
              <a:rPr sz="1800" spc="80" dirty="0">
                <a:solidFill>
                  <a:srgbClr val="FFFFFF"/>
                </a:solidFill>
                <a:latin typeface="Tempus Sans ITC"/>
                <a:cs typeface="Tempus Sans ITC"/>
              </a:rPr>
              <a:t>RftDA </a:t>
            </a:r>
            <a:r>
              <a:rPr sz="1800" dirty="0">
                <a:solidFill>
                  <a:srgbClr val="FFFFFF"/>
                </a:solidFill>
                <a:latin typeface="Tempus Sans ITC"/>
                <a:cs typeface="Tempus Sans ITC"/>
              </a:rPr>
              <a:t>Office </a:t>
            </a:r>
            <a:r>
              <a:rPr sz="1800" spc="-5" dirty="0">
                <a:solidFill>
                  <a:srgbClr val="FFFFFF"/>
                </a:solidFill>
                <a:latin typeface="Tempus Sans ITC"/>
                <a:cs typeface="Tempus Sans ITC"/>
              </a:rPr>
              <a:t>Building</a:t>
            </a:r>
            <a:r>
              <a:rPr sz="1800" spc="-65" dirty="0">
                <a:solidFill>
                  <a:srgbClr val="FFFFFF"/>
                </a:solidFill>
                <a:latin typeface="Tempus Sans ITC"/>
                <a:cs typeface="Tempus Sans ITC"/>
              </a:rPr>
              <a:t> </a:t>
            </a:r>
            <a:r>
              <a:rPr sz="1800" dirty="0">
                <a:solidFill>
                  <a:srgbClr val="FFFFFF"/>
                </a:solidFill>
                <a:latin typeface="Tempus Sans ITC"/>
                <a:cs typeface="Tempus Sans ITC"/>
              </a:rPr>
              <a:t>(right)</a:t>
            </a:r>
            <a:endParaRPr sz="1800">
              <a:latin typeface="Tempus Sans ITC"/>
              <a:cs typeface="Tempus Sans IT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9640" y="5097602"/>
            <a:ext cx="315991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>
                <a:solidFill>
                  <a:srgbClr val="FFFF00"/>
                </a:solidFill>
                <a:latin typeface="Cambria"/>
                <a:cs typeface="Cambria"/>
              </a:rPr>
              <a:t>COMMMERCIAL</a:t>
            </a:r>
            <a:r>
              <a:rPr sz="32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45" dirty="0">
                <a:solidFill>
                  <a:srgbClr val="FFFF00"/>
                </a:solidFill>
                <a:latin typeface="Cambria"/>
                <a:cs typeface="Cambria"/>
              </a:rPr>
              <a:t>BLDGS.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27998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892" y="5683758"/>
            <a:ext cx="4335780" cy="1174750"/>
          </a:xfrm>
          <a:custGeom>
            <a:avLst/>
            <a:gdLst/>
            <a:ahLst/>
            <a:cxnLst/>
            <a:rect l="l" t="t" r="r" b="b"/>
            <a:pathLst>
              <a:path w="5781040" h="1174750">
                <a:moveTo>
                  <a:pt x="5780532" y="1174240"/>
                </a:moveTo>
                <a:lnTo>
                  <a:pt x="5780532" y="0"/>
                </a:lnTo>
                <a:lnTo>
                  <a:pt x="0" y="0"/>
                </a:lnTo>
                <a:lnTo>
                  <a:pt x="0" y="1174240"/>
                </a:lnTo>
              </a:path>
            </a:pathLst>
          </a:custGeom>
          <a:ln w="19812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2320" y="5693664"/>
            <a:ext cx="4320540" cy="1037463"/>
          </a:xfrm>
          <a:prstGeom prst="rect">
            <a:avLst/>
          </a:prstGeom>
          <a:solidFill>
            <a:srgbClr val="181818">
              <a:alpha val="89019"/>
            </a:srgbClr>
          </a:solidFill>
        </p:spPr>
        <p:txBody>
          <a:bodyPr vert="horz" wrap="square" lIns="0" tIns="8763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690"/>
              </a:spcBef>
            </a:pPr>
            <a:r>
              <a:rPr sz="3200" spc="-85" dirty="0">
                <a:solidFill>
                  <a:srgbClr val="FFFF00"/>
                </a:solidFill>
                <a:latin typeface="Cambria"/>
                <a:cs typeface="Cambria"/>
              </a:rPr>
              <a:t>INSTITUTIONAL</a:t>
            </a:r>
            <a:r>
              <a:rPr sz="32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Cambria"/>
                <a:cs typeface="Cambria"/>
              </a:rPr>
              <a:t>BLDG.</a:t>
            </a:r>
            <a:endParaRPr sz="3200" dirty="0">
              <a:latin typeface="Cambria"/>
              <a:cs typeface="Cambria"/>
            </a:endParaRPr>
          </a:p>
          <a:p>
            <a:pPr marL="278130">
              <a:lnSpc>
                <a:spcPct val="100000"/>
              </a:lnSpc>
              <a:spcBef>
                <a:spcPts val="1380"/>
              </a:spcBef>
            </a:pP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Chong Hua Hospital, Cebu</a:t>
            </a:r>
            <a:r>
              <a:rPr sz="1800" spc="10" dirty="0">
                <a:solidFill>
                  <a:srgbClr val="F8F8F8"/>
                </a:solidFill>
                <a:latin typeface="Tempus Sans ITC"/>
                <a:cs typeface="Tempus Sans ITC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City</a:t>
            </a:r>
            <a:endParaRPr sz="1800" dirty="0">
              <a:latin typeface="Tempus Sans ITC"/>
              <a:cs typeface="Tempus Sans I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0870" y="5340859"/>
            <a:ext cx="4335780" cy="1260602"/>
          </a:xfrm>
          <a:prstGeom prst="rect">
            <a:avLst/>
          </a:prstGeom>
          <a:solidFill>
            <a:srgbClr val="181818">
              <a:alpha val="89019"/>
            </a:srgbClr>
          </a:solidFill>
          <a:ln w="19811">
            <a:solidFill>
              <a:srgbClr val="A1A1A1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770"/>
              </a:spcBef>
            </a:pPr>
            <a:r>
              <a:rPr sz="3200" spc="-30" dirty="0">
                <a:solidFill>
                  <a:srgbClr val="FFFF00"/>
                </a:solidFill>
                <a:latin typeface="Cambria"/>
                <a:cs typeface="Cambria"/>
              </a:rPr>
              <a:t>EDUCATIONAL</a:t>
            </a:r>
            <a:r>
              <a:rPr sz="32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Cambria"/>
                <a:cs typeface="Cambria"/>
              </a:rPr>
              <a:t>BLDG.</a:t>
            </a:r>
            <a:endParaRPr sz="3200">
              <a:latin typeface="Cambria"/>
              <a:cs typeface="Cambria"/>
            </a:endParaRPr>
          </a:p>
          <a:p>
            <a:pPr marL="288925">
              <a:lnSpc>
                <a:spcPct val="100000"/>
              </a:lnSpc>
              <a:spcBef>
                <a:spcPts val="860"/>
              </a:spcBef>
            </a:pP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University </a:t>
            </a:r>
            <a:r>
              <a:rPr sz="1800" dirty="0">
                <a:solidFill>
                  <a:srgbClr val="F8F8F8"/>
                </a:solidFill>
                <a:latin typeface="Tempus Sans ITC"/>
                <a:cs typeface="Tempus Sans ITC"/>
              </a:rPr>
              <a:t>of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San Carlos </a:t>
            </a:r>
            <a:r>
              <a:rPr sz="1800" spc="80" dirty="0">
                <a:solidFill>
                  <a:srgbClr val="F8F8F8"/>
                </a:solidFill>
                <a:latin typeface="Tempus Sans ITC"/>
                <a:cs typeface="Tempus Sans ITC"/>
              </a:rPr>
              <a:t>ftain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Campus, Cebu</a:t>
            </a:r>
            <a:r>
              <a:rPr sz="1800" spc="-20" dirty="0">
                <a:solidFill>
                  <a:srgbClr val="F8F8F8"/>
                </a:solidFill>
                <a:latin typeface="Tempus Sans ITC"/>
                <a:cs typeface="Tempus Sans ITC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City</a:t>
            </a:r>
            <a:endParaRPr sz="1800">
              <a:latin typeface="Tempus Sans ITC"/>
              <a:cs typeface="Tempus Sans I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0301" y="28194"/>
            <a:ext cx="4335780" cy="1878078"/>
          </a:xfrm>
          <a:prstGeom prst="rect">
            <a:avLst/>
          </a:prstGeom>
          <a:solidFill>
            <a:srgbClr val="181818">
              <a:alpha val="43920"/>
            </a:srgbClr>
          </a:solidFill>
          <a:ln w="19811">
            <a:solidFill>
              <a:srgbClr val="A1A1A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765"/>
              </a:spcBef>
            </a:pPr>
            <a:r>
              <a:rPr sz="3200" spc="-45" dirty="0">
                <a:solidFill>
                  <a:srgbClr val="FFFF00"/>
                </a:solidFill>
                <a:latin typeface="Cambria"/>
                <a:cs typeface="Cambria"/>
              </a:rPr>
              <a:t>GOVERNMENT</a:t>
            </a:r>
            <a:r>
              <a:rPr sz="3200" spc="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00"/>
                </a:solidFill>
                <a:latin typeface="Cambria"/>
                <a:cs typeface="Cambria"/>
              </a:rPr>
              <a:t>bldg.</a:t>
            </a:r>
            <a:endParaRPr sz="3200">
              <a:latin typeface="Cambria"/>
              <a:cs typeface="Cambria"/>
            </a:endParaRPr>
          </a:p>
          <a:p>
            <a:pPr marL="162560" marR="1478280">
              <a:lnSpc>
                <a:spcPct val="100000"/>
              </a:lnSpc>
              <a:spcBef>
                <a:spcPts val="1400"/>
              </a:spcBef>
            </a:pP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One example </a:t>
            </a:r>
            <a:r>
              <a:rPr sz="1800" dirty="0">
                <a:solidFill>
                  <a:srgbClr val="F8F8F8"/>
                </a:solidFill>
                <a:latin typeface="Tempus Sans ITC"/>
                <a:cs typeface="Tempus Sans ITC"/>
              </a:rPr>
              <a:t>is the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Tacloban City Hall, </a:t>
            </a:r>
            <a:r>
              <a:rPr sz="1800" dirty="0">
                <a:solidFill>
                  <a:srgbClr val="F8F8F8"/>
                </a:solidFill>
                <a:latin typeface="Tempus Sans ITC"/>
                <a:cs typeface="Tempus Sans ITC"/>
              </a:rPr>
              <a:t>the 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administrative </a:t>
            </a:r>
            <a:r>
              <a:rPr sz="1800" dirty="0">
                <a:solidFill>
                  <a:srgbClr val="F8F8F8"/>
                </a:solidFill>
                <a:latin typeface="Tempus Sans ITC"/>
                <a:cs typeface="Tempus Sans ITC"/>
              </a:rPr>
              <a:t>building of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the</a:t>
            </a:r>
            <a:r>
              <a:rPr sz="1800" spc="-10" dirty="0">
                <a:solidFill>
                  <a:srgbClr val="F8F8F8"/>
                </a:solidFill>
                <a:latin typeface="Tempus Sans ITC"/>
                <a:cs typeface="Tempus Sans ITC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Tempus Sans ITC"/>
                <a:cs typeface="Tempus Sans ITC"/>
              </a:rPr>
              <a:t>city.</a:t>
            </a:r>
            <a:endParaRPr sz="1800">
              <a:latin typeface="Tempus Sans ITC"/>
              <a:cs typeface="Tempus Sans I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400" y="5334000"/>
            <a:ext cx="4800600" cy="748282"/>
          </a:xfrm>
          <a:prstGeom prst="rect">
            <a:avLst/>
          </a:prstGeom>
          <a:solidFill>
            <a:srgbClr val="181818">
              <a:alpha val="89019"/>
            </a:srgbClr>
          </a:solidFill>
          <a:ln w="19811">
            <a:solidFill>
              <a:srgbClr val="A1A1A1"/>
            </a:solidFill>
          </a:ln>
        </p:spPr>
        <p:txBody>
          <a:bodyPr vert="horz" wrap="square" lIns="0" tIns="253365" rIns="0" bIns="0" rtlCol="0">
            <a:spAutoFit/>
          </a:bodyPr>
          <a:lstStyle/>
          <a:p>
            <a:pPr marR="638175" algn="ctr">
              <a:lnSpc>
                <a:spcPct val="100000"/>
              </a:lnSpc>
              <a:spcBef>
                <a:spcPts val="1995"/>
              </a:spcBef>
            </a:pPr>
            <a:r>
              <a:rPr sz="3200" spc="-85" dirty="0">
                <a:solidFill>
                  <a:srgbClr val="FFFF00"/>
                </a:solidFill>
                <a:latin typeface="Cambria"/>
                <a:cs typeface="Cambria"/>
              </a:rPr>
              <a:t>INDUSTRIAL</a:t>
            </a:r>
            <a:r>
              <a:rPr sz="32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25" dirty="0" smtClean="0">
                <a:solidFill>
                  <a:srgbClr val="FFFF00"/>
                </a:solidFill>
                <a:latin typeface="Cambria"/>
                <a:cs typeface="Cambria"/>
              </a:rPr>
              <a:t>B</a:t>
            </a:r>
            <a:r>
              <a:rPr lang="en-US" sz="3200" spc="-25" dirty="0" smtClean="0">
                <a:solidFill>
                  <a:srgbClr val="FFFF00"/>
                </a:solidFill>
                <a:latin typeface="Cambria"/>
                <a:cs typeface="Cambria"/>
              </a:rPr>
              <a:t>UILDIN</a:t>
            </a:r>
            <a:r>
              <a:rPr sz="3200" spc="-25" dirty="0" smtClean="0">
                <a:solidFill>
                  <a:srgbClr val="FFFF00"/>
                </a:solidFill>
                <a:latin typeface="Cambria"/>
                <a:cs typeface="Cambria"/>
              </a:rPr>
              <a:t>G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730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LECTURE # 02   ELEMENTS OF  URBAN DESIGN</vt:lpstr>
      <vt:lpstr>ELEMENTS OF URBAN DESIGN</vt:lpstr>
      <vt:lpstr>BUILDINGS</vt:lpstr>
      <vt:lpstr>Slide 4</vt:lpstr>
      <vt:lpstr>Slide 5</vt:lpstr>
      <vt:lpstr>Slide 6</vt:lpstr>
      <vt:lpstr>Slide 7</vt:lpstr>
      <vt:lpstr>Slide 8</vt:lpstr>
      <vt:lpstr>Slide 9</vt:lpstr>
      <vt:lpstr>PUBLIC SPACES</vt:lpstr>
      <vt:lpstr>PUBLIC SPACES</vt:lpstr>
      <vt:lpstr>Slide 12</vt:lpstr>
      <vt:lpstr>STREETS</vt:lpstr>
      <vt:lpstr>ROADS/STREETS</vt:lpstr>
      <vt:lpstr>Slide 15</vt:lpstr>
      <vt:lpstr>TRANSPORT</vt:lpstr>
      <vt:lpstr>TRANSPORT</vt:lpstr>
      <vt:lpstr>LANDSCAPE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 URBAN DESIGN</dc:title>
  <dc:creator>AJ</dc:creator>
  <cp:lastModifiedBy>AJ</cp:lastModifiedBy>
  <cp:revision>6</cp:revision>
  <dcterms:created xsi:type="dcterms:W3CDTF">2020-01-23T14:37:44Z</dcterms:created>
  <dcterms:modified xsi:type="dcterms:W3CDTF">2020-04-29T19:12:40Z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2020-01-23T00:00:00Z</vt:filetime>
  </property>
</Properties>
</file>